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70" r:id="rId2"/>
    <p:sldId id="294" r:id="rId3"/>
    <p:sldId id="271" r:id="rId4"/>
    <p:sldId id="272" r:id="rId5"/>
    <p:sldId id="300" r:id="rId6"/>
    <p:sldId id="274" r:id="rId7"/>
    <p:sldId id="297" r:id="rId8"/>
    <p:sldId id="295" r:id="rId9"/>
    <p:sldId id="298" r:id="rId10"/>
    <p:sldId id="303" r:id="rId11"/>
    <p:sldId id="306" r:id="rId12"/>
    <p:sldId id="299" r:id="rId13"/>
    <p:sldId id="285" r:id="rId14"/>
    <p:sldId id="286" r:id="rId15"/>
    <p:sldId id="281" r:id="rId16"/>
    <p:sldId id="301" r:id="rId17"/>
    <p:sldId id="283" r:id="rId18"/>
    <p:sldId id="305" r:id="rId19"/>
    <p:sldId id="302" r:id="rId20"/>
    <p:sldId id="273" r:id="rId21"/>
    <p:sldId id="296" r:id="rId22"/>
    <p:sldId id="287" r:id="rId23"/>
    <p:sldId id="288" r:id="rId24"/>
    <p:sldId id="292" r:id="rId25"/>
    <p:sldId id="293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94"/>
            <p14:sldId id="271"/>
            <p14:sldId id="272"/>
            <p14:sldId id="300"/>
            <p14:sldId id="274"/>
            <p14:sldId id="297"/>
            <p14:sldId id="295"/>
            <p14:sldId id="298"/>
            <p14:sldId id="303"/>
            <p14:sldId id="306"/>
            <p14:sldId id="299"/>
            <p14:sldId id="285"/>
            <p14:sldId id="286"/>
            <p14:sldId id="281"/>
            <p14:sldId id="301"/>
            <p14:sldId id="283"/>
            <p14:sldId id="305"/>
            <p14:sldId id="302"/>
            <p14:sldId id="273"/>
            <p14:sldId id="296"/>
            <p14:sldId id="287"/>
            <p14:sldId id="288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5" autoAdjust="0"/>
    <p:restoredTop sz="94604"/>
  </p:normalViewPr>
  <p:slideViewPr>
    <p:cSldViewPr>
      <p:cViewPr varScale="1">
        <p:scale>
          <a:sx n="97" d="100"/>
          <a:sy n="97" d="100"/>
        </p:scale>
        <p:origin x="252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18\SDET_CMU\CMU&#44368;&#50977;\&#48156;&#54364;&#51088;&#47308;\FeedBack_clif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18\SDET_CMU\CMU&#44368;&#50977;\&#48156;&#54364;&#51088;&#47308;\FeedBack_cliff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[FeedBack_cliff.xlsx]Sheet8!피벗 테이블1</c:name>
    <c:fmtId val="60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Sheet8!$A$4:$A$9</c:f>
              <c:strCache>
                <c:ptCount val="5"/>
                <c:pt idx="0">
                  <c:v>INTEGRATION_TEST_DEFECT</c:v>
                </c:pt>
                <c:pt idx="1">
                  <c:v>UNIT_TEST_DEFECT</c:v>
                </c:pt>
                <c:pt idx="2">
                  <c:v>SYSTEM_TEST_DEFECT</c:v>
                </c:pt>
                <c:pt idx="3">
                  <c:v>Code Review</c:v>
                </c:pt>
                <c:pt idx="4">
                  <c:v>SonarQube</c:v>
                </c:pt>
              </c:strCache>
            </c:strRef>
          </c:cat>
          <c:val>
            <c:numRef>
              <c:f>Sheet8!$B$4:$B$9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18</c:v>
                </c:pt>
                <c:pt idx="3">
                  <c:v>21</c:v>
                </c:pt>
                <c:pt idx="4">
                  <c:v>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A6C-A845-81E3-82B861D59D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30385536"/>
        <c:axId val="230385928"/>
      </c:barChart>
      <c:catAx>
        <c:axId val="2303855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0385928"/>
        <c:crosses val="autoZero"/>
        <c:auto val="1"/>
        <c:lblAlgn val="ctr"/>
        <c:lblOffset val="100"/>
        <c:noMultiLvlLbl val="0"/>
      </c:catAx>
      <c:valAx>
        <c:axId val="230385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038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[FeedBack_cliff.xlsx]Sheet10!피벗 테이블3</c:name>
    <c:fmtId val="10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Sheet10!$B$3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Sheet10!$A$4:$A$7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Sheet10!$B$4:$B$7</c:f>
              <c:numCache>
                <c:formatCode>General</c:formatCode>
                <c:ptCount val="3"/>
                <c:pt idx="0">
                  <c:v>2</c:v>
                </c:pt>
                <c:pt idx="1">
                  <c:v>27</c:v>
                </c:pt>
                <c:pt idx="2">
                  <c:v>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C5-404E-9BFE-8B6C5DAE6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1506208"/>
        <c:axId val="231506600"/>
      </c:barChart>
      <c:catAx>
        <c:axId val="231506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1506600"/>
        <c:crosses val="autoZero"/>
        <c:auto val="1"/>
        <c:lblAlgn val="ctr"/>
        <c:lblOffset val="100"/>
        <c:noMultiLvlLbl val="0"/>
      </c:catAx>
      <c:valAx>
        <c:axId val="231506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150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Category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'카테고리별 구분'!$B$3:$B$12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requirement</c:v>
                </c:pt>
                <c:pt idx="4">
                  <c:v>security</c:v>
                </c:pt>
                <c:pt idx="5">
                  <c:v>common weakness</c:v>
                </c:pt>
                <c:pt idx="6">
                  <c:v>brain-overload</c:v>
                </c:pt>
                <c:pt idx="7">
                  <c:v>performance</c:v>
                </c:pt>
                <c:pt idx="8">
                  <c:v>unused</c:v>
                </c:pt>
                <c:pt idx="9">
                  <c:v>bad practice</c:v>
                </c:pt>
              </c:strCache>
            </c:strRef>
          </c:cat>
          <c:val>
            <c:numRef>
              <c:f>'카테고리별 구분'!$C$3:$C$12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9</c:v>
                </c:pt>
                <c:pt idx="7">
                  <c:v>24</c:v>
                </c:pt>
                <c:pt idx="8">
                  <c:v>26</c:v>
                </c:pt>
                <c:pt idx="9">
                  <c:v>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30887328"/>
        <c:axId val="386025312"/>
      </c:barChart>
      <c:catAx>
        <c:axId val="33088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025312"/>
        <c:crosses val="autoZero"/>
        <c:auto val="1"/>
        <c:lblAlgn val="ctr"/>
        <c:lblOffset val="100"/>
        <c:noMultiLvlLbl val="0"/>
      </c:catAx>
      <c:valAx>
        <c:axId val="38602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088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2018-07-31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32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8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405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____1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20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9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8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4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  <a:endParaRPr lang="en-US" altLang="ko-K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Sonar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(Technical)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Refactoring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testability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Sonar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/ Mutant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White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Box testing (statement testing, branch testing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Scenario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testing (gray box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Scenario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testing, Ad-hoc testing, Combination testing,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C2F798-9677-CE4D-97A1-F6A91E806B7B}"/>
              </a:ext>
            </a:extLst>
          </p:cNvPr>
          <p:cNvSpPr txBox="1"/>
          <p:nvPr/>
        </p:nvSpPr>
        <p:spPr>
          <a:xfrm>
            <a:off x="5259309" y="1094931"/>
            <a:ext cx="359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Project Results </a:t>
            </a:r>
            <a:r>
              <a:rPr lang="ko-KR" altLang="en-US" b="1" dirty="0">
                <a:solidFill>
                  <a:srgbClr val="FF0000"/>
                </a:solidFill>
              </a:rPr>
              <a:t>쪽으로 이동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en-US" altLang="ko-KR" b="1" baseline="30000" dirty="0">
                <a:solidFill>
                  <a:srgbClr val="FF0000"/>
                </a:solidFill>
              </a:rPr>
              <a:t>nd</a:t>
            </a:r>
            <a:r>
              <a:rPr kumimoji="1" lang="en-US" altLang="ko-KR" b="1" dirty="0">
                <a:solidFill>
                  <a:srgbClr val="FF0000"/>
                </a:solidFill>
              </a:rPr>
              <a:t> Phase </a:t>
            </a:r>
            <a:r>
              <a:rPr kumimoji="1" lang="ko-KR" altLang="en-US" b="1" dirty="0">
                <a:solidFill>
                  <a:srgbClr val="FF0000"/>
                </a:solidFill>
              </a:rPr>
              <a:t>부분을 삭제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개별 항목에 추가 활동 내용 반영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52536" y="927404"/>
            <a:ext cx="9217024" cy="612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0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398840"/>
              </p:ext>
            </p:extLst>
          </p:nvPr>
        </p:nvGraphicFramePr>
        <p:xfrm>
          <a:off x="138462" y="1244669"/>
          <a:ext cx="8648700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워크시트" r:id="rId4" imgW="8648576" imgH="4352940" progId="Excel.Sheet.12">
                  <p:embed/>
                </p:oleObj>
              </mc:Choice>
              <mc:Fallback>
                <p:oleObj name="워크시트" r:id="rId4" imgW="8648576" imgH="43529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462" y="1244669"/>
                        <a:ext cx="8648700" cy="435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1C2F798-9677-CE4D-97A1-F6A91E806B7B}"/>
              </a:ext>
            </a:extLst>
          </p:cNvPr>
          <p:cNvSpPr txBox="1"/>
          <p:nvPr/>
        </p:nvSpPr>
        <p:spPr>
          <a:xfrm>
            <a:off x="4572000" y="5445224"/>
            <a:ext cx="359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Project Results </a:t>
            </a:r>
            <a:r>
              <a:rPr lang="ko-KR" altLang="en-US" b="1" dirty="0">
                <a:solidFill>
                  <a:srgbClr val="FF0000"/>
                </a:solidFill>
              </a:rPr>
              <a:t>쪽으로 이동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en-US" altLang="ko-KR" b="1" baseline="30000" dirty="0">
                <a:solidFill>
                  <a:srgbClr val="FF0000"/>
                </a:solidFill>
              </a:rPr>
              <a:t>nd</a:t>
            </a:r>
            <a:r>
              <a:rPr kumimoji="1" lang="en-US" altLang="ko-KR" b="1" dirty="0">
                <a:solidFill>
                  <a:srgbClr val="FF0000"/>
                </a:solidFill>
              </a:rPr>
              <a:t> Phase </a:t>
            </a:r>
            <a:r>
              <a:rPr kumimoji="1" lang="ko-KR" altLang="en-US" b="1" dirty="0">
                <a:solidFill>
                  <a:srgbClr val="FF0000"/>
                </a:solidFill>
              </a:rPr>
              <a:t>부분을 삭제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개별 항목에 추가 활동 내용 반영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52536" y="927404"/>
            <a:ext cx="9217024" cy="4877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69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9283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27" y="2780928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27272F-6365-114D-9B9E-4F20CB2C3149}"/>
              </a:ext>
            </a:extLst>
          </p:cNvPr>
          <p:cNvSpPr txBox="1"/>
          <p:nvPr/>
        </p:nvSpPr>
        <p:spPr>
          <a:xfrm>
            <a:off x="5580112" y="1162489"/>
            <a:ext cx="336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관련 내용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False alarm </a:t>
            </a:r>
            <a:r>
              <a:rPr kumimoji="1" lang="ko-KR" altLang="en-US" dirty="0">
                <a:solidFill>
                  <a:srgbClr val="FF0000"/>
                </a:solidFill>
              </a:rPr>
              <a:t>분석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정적 분석 툴에 대한 특성 비교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789610"/>
              </p:ext>
            </p:extLst>
          </p:nvPr>
        </p:nvGraphicFramePr>
        <p:xfrm>
          <a:off x="4114800" y="26369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14238" y="2420888"/>
            <a:ext cx="72505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1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FCC423D-58A8-AB47-B789-6AE3D6A3EA20}"/>
              </a:ext>
            </a:extLst>
          </p:cNvPr>
          <p:cNvSpPr txBox="1"/>
          <p:nvPr/>
        </p:nvSpPr>
        <p:spPr>
          <a:xfrm>
            <a:off x="2287636" y="775183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결과물을 선명하게 나타낼 수 있는 그림 </a:t>
            </a:r>
            <a:r>
              <a:rPr kumimoji="1" lang="en-US" altLang="ko-KR" dirty="0">
                <a:solidFill>
                  <a:srgbClr val="FF0000"/>
                </a:solidFill>
              </a:rPr>
              <a:t>or </a:t>
            </a:r>
            <a:r>
              <a:rPr kumimoji="1" lang="ko-KR" altLang="en-US" dirty="0">
                <a:solidFill>
                  <a:srgbClr val="FF0000"/>
                </a:solidFill>
              </a:rPr>
              <a:t>지표 추가가 필요함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443A83-A78C-7D48-8E84-A4EF5E7C1D56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861045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4B96113-F1CE-C54E-8286-99AD11747F54}"/>
              </a:ext>
            </a:extLst>
          </p:cNvPr>
          <p:cNvSpPr txBox="1"/>
          <p:nvPr/>
        </p:nvSpPr>
        <p:spPr>
          <a:xfrm>
            <a:off x="4076557" y="848040"/>
            <a:ext cx="4132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* </a:t>
            </a:r>
            <a:r>
              <a:rPr kumimoji="1" lang="en-US" altLang="ko-KR" dirty="0">
                <a:solidFill>
                  <a:srgbClr val="FF0000"/>
                </a:solidFill>
              </a:rPr>
              <a:t>unit </a:t>
            </a:r>
            <a:r>
              <a:rPr kumimoji="1" lang="ko-KR" altLang="en-US" dirty="0">
                <a:solidFill>
                  <a:srgbClr val="FF0000"/>
                </a:solidFill>
              </a:rPr>
              <a:t>단위의 </a:t>
            </a:r>
            <a:r>
              <a:rPr kumimoji="1" lang="ko-KR" altLang="en-US" dirty="0" err="1">
                <a:solidFill>
                  <a:srgbClr val="FF0000"/>
                </a:solidFill>
              </a:rPr>
              <a:t>기능확인</a:t>
            </a:r>
            <a:r>
              <a:rPr kumimoji="1" lang="ko-KR" altLang="en-US" dirty="0">
                <a:solidFill>
                  <a:srgbClr val="FF0000"/>
                </a:solidFill>
              </a:rPr>
              <a:t> 및 </a:t>
            </a: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검출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숫자가 적은 이유를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Coverage </a:t>
            </a:r>
            <a:r>
              <a:rPr kumimoji="1" lang="ko-KR" altLang="en-US" dirty="0">
                <a:solidFill>
                  <a:srgbClr val="FF0000"/>
                </a:solidFill>
              </a:rPr>
              <a:t>결과 업데이트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2FEEE6-76AC-D04E-890A-817C08F5A02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861045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4B96113-F1CE-C54E-8286-99AD11747F54}"/>
              </a:ext>
            </a:extLst>
          </p:cNvPr>
          <p:cNvSpPr txBox="1"/>
          <p:nvPr/>
        </p:nvSpPr>
        <p:spPr>
          <a:xfrm>
            <a:off x="4111545" y="871552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관련 내용으로 현행화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24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8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수정필요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B2E287-0F97-0C49-84B9-63FCDC0A1D94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Verify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requirements from the user's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40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hours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(4Cycle /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 hours per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30 (appendix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</a:t>
            </a:r>
            <a:r>
              <a:rPr lang="en-US" altLang="ko-K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4509120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5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Feature 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신규 개발 내용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아키텍처 위주 정리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9F72B6-75E4-B44E-A642-94E30D2AC008}"/>
              </a:ext>
            </a:extLst>
          </p:cNvPr>
          <p:cNvSpPr txBox="1"/>
          <p:nvPr/>
        </p:nvSpPr>
        <p:spPr>
          <a:xfrm>
            <a:off x="5364088" y="3451796"/>
            <a:ext cx="415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대비 개발 숫자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상세 </a:t>
            </a: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ko-KR" altLang="en-US" dirty="0" err="1">
                <a:solidFill>
                  <a:srgbClr val="FF0000"/>
                </a:solidFill>
              </a:rPr>
              <a:t>유첨으로</a:t>
            </a:r>
            <a:r>
              <a:rPr kumimoji="1" lang="ko-KR" altLang="en-US" dirty="0">
                <a:solidFill>
                  <a:srgbClr val="FF0000"/>
                </a:solidFill>
              </a:rPr>
              <a:t> 정리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43C98C-B51B-DE40-8CC5-B503B6BB8DB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267627" y="206791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BTS is originally the most famous k-pop star these days. Recently, their song has been ranked 1st place in the Billboard.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So, we named it as we want to be a star in testing.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3613436" cy="20379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441" y="3429001"/>
            <a:ext cx="3571574" cy="2037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39092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number one on the Billboard200 and number 10 on the BillboardHOT100 , marking the highest rank for an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BE21991-9927-8B47-8F3B-3E0D120899B6}"/>
              </a:ext>
            </a:extLst>
          </p:cNvPr>
          <p:cNvSpPr txBox="1"/>
          <p:nvPr/>
        </p:nvSpPr>
        <p:spPr>
          <a:xfrm>
            <a:off x="6084168" y="1509790"/>
            <a:ext cx="273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LG – BTS </a:t>
            </a:r>
            <a:r>
              <a:rPr kumimoji="1" lang="ko-KR" altLang="en-US" dirty="0">
                <a:solidFill>
                  <a:srgbClr val="FF0000"/>
                </a:solidFill>
              </a:rPr>
              <a:t>관련 사진 추가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7B548B0-D0E5-E14F-81A3-DDBDB68FD034}"/>
              </a:ext>
            </a:extLst>
          </p:cNvPr>
          <p:cNvSpPr txBox="1"/>
          <p:nvPr/>
        </p:nvSpPr>
        <p:spPr>
          <a:xfrm>
            <a:off x="7058628" y="1873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99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“Studying and Understanding of SDET Culture and Techniques”, 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dancing or singing!!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Clifford C Huff (Mentor)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Yang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Hwang (Plan &amp; Test Lead)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for project / day, 1 project meeting / day, 1 mentoring meeting /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98" y="3733490"/>
            <a:ext cx="2090291" cy="1567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1" y="1931914"/>
            <a:ext cx="2125073" cy="1593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lang="en-US" altLang="ko-KR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lang="en-US" altLang="ko-KR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659156" y="1268760"/>
            <a:ext cx="37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Risk management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Project &amp; Product </a:t>
            </a:r>
            <a:r>
              <a:rPr kumimoji="1" lang="ko-KR" altLang="en-US" dirty="0">
                <a:solidFill>
                  <a:srgbClr val="FF0000"/>
                </a:solidFill>
              </a:rPr>
              <a:t>관점에서 기술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5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 Project Plans (?)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A395B4C-EF49-C54E-8093-71BB1A37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9144000" cy="4377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7C7664-48CE-3B44-BEF4-E601159BB0F7}"/>
              </a:ext>
            </a:extLst>
          </p:cNvPr>
          <p:cNvSpPr txBox="1"/>
          <p:nvPr/>
        </p:nvSpPr>
        <p:spPr>
          <a:xfrm>
            <a:off x="7740463" y="2121429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계획대비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실제 실행을 표기 필요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D77102-6ED5-B749-9AD6-DBE931E3AFE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>
            <a:extLst>
              <a:ext uri="{FF2B5EF4-FFF2-40B4-BE49-F238E27FC236}">
                <a16:creationId xmlns:a16="http://schemas.microsoft.com/office/drawing/2014/main" xmlns="" id="{46E5799E-3777-F542-A949-EAC75EFF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6" y="1052736"/>
            <a:ext cx="7422347" cy="21561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Management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7C7664-48CE-3B44-BEF4-E601159BB0F7}"/>
              </a:ext>
            </a:extLst>
          </p:cNvPr>
          <p:cNvSpPr txBox="1"/>
          <p:nvPr/>
        </p:nvSpPr>
        <p:spPr>
          <a:xfrm>
            <a:off x="4713413" y="3831482"/>
            <a:ext cx="3569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누적 </a:t>
            </a:r>
            <a:r>
              <a:rPr kumimoji="1" lang="en-US" altLang="ko-KR" dirty="0">
                <a:solidFill>
                  <a:srgbClr val="FF0000"/>
                </a:solidFill>
              </a:rPr>
              <a:t>effort </a:t>
            </a:r>
            <a:r>
              <a:rPr kumimoji="1" lang="ko-KR" altLang="en-US" dirty="0">
                <a:solidFill>
                  <a:srgbClr val="FF0000"/>
                </a:solidFill>
              </a:rPr>
              <a:t>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실적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ex) burndown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Burndown </a:t>
            </a:r>
            <a:r>
              <a:rPr kumimoji="1" lang="ko-KR" altLang="en-US" dirty="0">
                <a:solidFill>
                  <a:srgbClr val="FF0000"/>
                </a:solidFill>
              </a:rPr>
              <a:t>비슷한 무엇으로 대체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7C3B33-05D0-6C47-9E71-257D68D55C1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31311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Define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62BB8F-AD4A-7447-B7DD-A209224692C7}"/>
              </a:ext>
            </a:extLst>
          </p:cNvPr>
          <p:cNvSpPr txBox="1"/>
          <p:nvPr/>
        </p:nvSpPr>
        <p:spPr>
          <a:xfrm>
            <a:off x="3810360" y="29969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1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26661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Detecting Method / Tool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3052680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Severity</a:t>
            </a:r>
            <a:endParaRPr lang="en-US" altLang="ko-KR" dirty="0"/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/>
          </p:nvPr>
        </p:nvGraphicFramePr>
        <p:xfrm>
          <a:off x="133349" y="1174989"/>
          <a:ext cx="6958507" cy="1812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>
            <p:extLst/>
          </p:nvPr>
        </p:nvGraphicFramePr>
        <p:xfrm>
          <a:off x="1259633" y="3532431"/>
          <a:ext cx="5915794" cy="1258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8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1615</Words>
  <Application>Microsoft Office PowerPoint</Application>
  <PresentationFormat>화면 슬라이드 쇼(4:3)</PresentationFormat>
  <Paragraphs>349</Paragraphs>
  <Slides>25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Wingdings</vt:lpstr>
      <vt:lpstr>Office 테마</vt:lpstr>
      <vt:lpstr>Microsoft Excel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유수정/책임연구원/IVI SE팀(sujung.lyu@lge.com)</cp:lastModifiedBy>
  <cp:revision>115</cp:revision>
  <dcterms:created xsi:type="dcterms:W3CDTF">2018-07-20T19:33:24Z</dcterms:created>
  <dcterms:modified xsi:type="dcterms:W3CDTF">2018-07-31T01:27:07Z</dcterms:modified>
</cp:coreProperties>
</file>